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5" r:id="rId4"/>
    <p:sldId id="266" r:id="rId5"/>
    <p:sldId id="267" r:id="rId6"/>
    <p:sldId id="268" r:id="rId7"/>
    <p:sldId id="258" r:id="rId8"/>
    <p:sldId id="262" r:id="rId9"/>
    <p:sldId id="260"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Hughes" initials="M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5014"/>
    <a:srgbClr val="3C3C3C"/>
    <a:srgbClr val="007D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2743" autoAdjust="0"/>
  </p:normalViewPr>
  <p:slideViewPr>
    <p:cSldViewPr>
      <p:cViewPr>
        <p:scale>
          <a:sx n="100" d="100"/>
          <a:sy n="100" d="100"/>
        </p:scale>
        <p:origin x="-946" y="-58"/>
      </p:cViewPr>
      <p:guideLst>
        <p:guide orient="horz" pos="2160"/>
        <p:guide pos="2880"/>
      </p:guideLst>
    </p:cSldViewPr>
  </p:slideViewPr>
  <p:notesTextViewPr>
    <p:cViewPr>
      <p:scale>
        <a:sx n="1" d="1"/>
        <a:sy n="1" d="1"/>
      </p:scale>
      <p:origin x="0" y="0"/>
    </p:cViewPr>
  </p:notesTextViewPr>
  <p:notesViewPr>
    <p:cSldViewPr>
      <p:cViewPr>
        <p:scale>
          <a:sx n="130" d="100"/>
          <a:sy n="130" d="100"/>
        </p:scale>
        <p:origin x="-1776" y="384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9D8A3F0-2F94-4AE3-9AEA-2AEA272040A9}" type="datetimeFigureOut">
              <a:rPr lang="en-AU" smtClean="0"/>
              <a:t>8/10/2014</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AU" smtClean="0"/>
              <a:t>E1432965</a:t>
            </a: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A9702BC-3521-4B96-B406-245B2CEAC141}" type="slidenum">
              <a:rPr lang="en-AU" smtClean="0"/>
              <a:t>‹#›</a:t>
            </a:fld>
            <a:endParaRPr lang="en-AU"/>
          </a:p>
        </p:txBody>
      </p:sp>
    </p:spTree>
    <p:extLst>
      <p:ext uri="{BB962C8B-B14F-4D97-AF65-F5344CB8AC3E}">
        <p14:creationId xmlns:p14="http://schemas.microsoft.com/office/powerpoint/2010/main" val="30800594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7EAD0A9-F252-4DDF-8CBC-1A4F83506B01}" type="datetimeFigureOut">
              <a:rPr lang="en-AU" smtClean="0"/>
              <a:t>8/10/2014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r>
              <a:rPr lang="en-AU" smtClean="0"/>
              <a:t>E1432965</a:t>
            </a: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405FE3D-D1D7-4084-9461-D1BAD4EDC5A1}" type="slidenum">
              <a:rPr lang="en-AU" smtClean="0"/>
              <a:t>‹#›</a:t>
            </a:fld>
            <a:endParaRPr lang="en-AU"/>
          </a:p>
        </p:txBody>
      </p:sp>
    </p:spTree>
    <p:extLst>
      <p:ext uri="{BB962C8B-B14F-4D97-AF65-F5344CB8AC3E}">
        <p14:creationId xmlns:p14="http://schemas.microsoft.com/office/powerpoint/2010/main" val="25435039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1</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325289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r>
              <a:rPr lang="en-AU" b="1" dirty="0" smtClean="0"/>
              <a:t>Purpose of slide</a:t>
            </a:r>
            <a:r>
              <a:rPr lang="en-AU" dirty="0" smtClean="0"/>
              <a:t>: provide brief</a:t>
            </a:r>
            <a:r>
              <a:rPr lang="en-AU" baseline="0" dirty="0" smtClean="0"/>
              <a:t> overview of DLGC in context of the presentation subject.</a:t>
            </a:r>
          </a:p>
          <a:p>
            <a:endParaRPr lang="en-AU" baseline="0"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2</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31102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Purpose of slide</a:t>
            </a:r>
            <a:r>
              <a:rPr lang="en-AU" dirty="0" smtClean="0"/>
              <a:t>: Summary of key themes/types</a:t>
            </a:r>
            <a:r>
              <a:rPr lang="en-AU" baseline="0" dirty="0" smtClean="0"/>
              <a:t> of support provided by LGA to community services sector and the broader community.</a:t>
            </a:r>
            <a:endParaRPr lang="en-AU" dirty="0" smtClean="0"/>
          </a:p>
          <a:p>
            <a:endParaRPr lang="en-AU" sz="1200" dirty="0" smtClean="0"/>
          </a:p>
          <a:p>
            <a:pPr marL="171450" indent="-171450">
              <a:buFont typeface="Arial" panose="020B0604020202020204" pitchFamily="34" charset="0"/>
              <a:buChar char="•"/>
            </a:pPr>
            <a:r>
              <a:rPr lang="en-AU" sz="1200" dirty="0" smtClean="0"/>
              <a:t>Financial</a:t>
            </a:r>
          </a:p>
          <a:p>
            <a:pPr marL="171450" indent="-171450">
              <a:buFont typeface="Arial" panose="020B0604020202020204" pitchFamily="34" charset="0"/>
              <a:buChar char="•"/>
            </a:pPr>
            <a:r>
              <a:rPr lang="en-AU" sz="1200" dirty="0" smtClean="0"/>
              <a:t>In-kind support</a:t>
            </a:r>
          </a:p>
          <a:p>
            <a:pPr marL="171450" indent="-171450">
              <a:buFont typeface="Arial" panose="020B0604020202020204" pitchFamily="34" charset="0"/>
              <a:buChar char="•"/>
            </a:pPr>
            <a:r>
              <a:rPr lang="en-AU" sz="1200" dirty="0" smtClean="0"/>
              <a:t>Community planning and development </a:t>
            </a:r>
            <a:r>
              <a:rPr lang="en-AU" sz="1200" dirty="0" smtClean="0"/>
              <a:t> (</a:t>
            </a:r>
            <a:r>
              <a:rPr lang="en-AU" sz="1200" dirty="0" err="1" smtClean="0"/>
              <a:t>ie</a:t>
            </a:r>
            <a:r>
              <a:rPr lang="en-AU" sz="1200" dirty="0" smtClean="0"/>
              <a:t>:</a:t>
            </a:r>
            <a:r>
              <a:rPr lang="en-AU" sz="1200" baseline="0" dirty="0" smtClean="0"/>
              <a:t> community planning or engagement processes</a:t>
            </a:r>
            <a:r>
              <a:rPr lang="en-AU" sz="1200" dirty="0" smtClean="0"/>
              <a:t> undertaken by LGAs or </a:t>
            </a:r>
            <a:r>
              <a:rPr lang="en-AU" sz="1200" baseline="0" dirty="0" smtClean="0"/>
              <a:t>strategic documents produced by LGAs that can be used by Men’s Shed’s) </a:t>
            </a:r>
            <a:endParaRPr lang="en-AU" sz="1200" dirty="0" smtClean="0">
              <a:solidFill>
                <a:srgbClr val="FF0000"/>
              </a:solidFill>
            </a:endParaRPr>
          </a:p>
          <a:p>
            <a:pPr marL="171450" indent="-171450">
              <a:buFont typeface="Arial" panose="020B0604020202020204" pitchFamily="34" charset="0"/>
              <a:buChar char="•"/>
            </a:pPr>
            <a:r>
              <a:rPr lang="en-AU" sz="1200" dirty="0" smtClean="0"/>
              <a:t>Information and advice</a:t>
            </a:r>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3</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149760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4" y="4603279"/>
            <a:ext cx="6192688" cy="5256584"/>
          </a:xfrm>
        </p:spPr>
        <p:txBody>
          <a:bodyPr/>
          <a:lstStyle/>
          <a:p>
            <a:pPr marR="0" algn="l" defTabSz="914400" rtl="0" eaLnBrk="1" fontAlgn="auto" latinLnBrk="0" hangingPunct="1">
              <a:lnSpc>
                <a:spcPct val="100000"/>
              </a:lnSpc>
              <a:spcBef>
                <a:spcPts val="0"/>
              </a:spcBef>
              <a:spcAft>
                <a:spcPts val="0"/>
              </a:spcAft>
              <a:buClrTx/>
              <a:buSzTx/>
              <a:tabLst/>
              <a:defRPr/>
            </a:pPr>
            <a:r>
              <a:rPr lang="en-AU" b="1" dirty="0" smtClean="0"/>
              <a:t>Purpose of slide</a:t>
            </a:r>
            <a:r>
              <a:rPr lang="en-AU" dirty="0" smtClean="0"/>
              <a:t>: provide brief</a:t>
            </a:r>
            <a:r>
              <a:rPr lang="en-AU" baseline="0" dirty="0" smtClean="0"/>
              <a:t> overview of key types of financial and in-kind support that is available from LGAs.</a:t>
            </a:r>
          </a:p>
          <a:p>
            <a:endParaRPr lang="en-AU" dirty="0" smtClean="0"/>
          </a:p>
          <a:p>
            <a:r>
              <a:rPr lang="en-AU" b="1" u="sng" dirty="0" smtClean="0"/>
              <a:t>FINANCIAL</a:t>
            </a:r>
          </a:p>
          <a:p>
            <a:pPr marL="171450" indent="-171450">
              <a:buFont typeface="Arial" panose="020B0604020202020204" pitchFamily="34" charset="0"/>
              <a:buChar char="•"/>
            </a:pPr>
            <a:r>
              <a:rPr lang="en-AU" b="1" dirty="0" smtClean="0"/>
              <a:t>Community grants programs </a:t>
            </a:r>
            <a:r>
              <a:rPr lang="en-AU" dirty="0" smtClean="0"/>
              <a:t>for community service organisations operating in the LGA </a:t>
            </a:r>
            <a:r>
              <a:rPr lang="en-AU" dirty="0" smtClean="0"/>
              <a:t>boundaries.  For example, </a:t>
            </a:r>
          </a:p>
          <a:p>
            <a:pPr marL="628650" lvl="1" indent="-171450">
              <a:buFont typeface="Arial" panose="020B0604020202020204" pitchFamily="34" charset="0"/>
              <a:buChar char="•"/>
            </a:pPr>
            <a:r>
              <a:rPr lang="en-AU" dirty="0" smtClean="0"/>
              <a:t>Swan provides funding of up to $1,000 to support seeding and small scale initiatives by local not for profit community service organisations;</a:t>
            </a:r>
          </a:p>
          <a:p>
            <a:pPr marL="628650" lvl="1" indent="-171450">
              <a:buFont typeface="Arial" panose="020B0604020202020204" pitchFamily="34" charset="0"/>
              <a:buChar char="•"/>
            </a:pPr>
            <a:r>
              <a:rPr lang="en-AU" dirty="0" smtClean="0"/>
              <a:t>Broome provides $10,000 for Community Sponsorship Program to assist community based organisation projects in areas of social, cultural, recreational, economic, environment and </a:t>
            </a:r>
            <a:r>
              <a:rPr lang="en-AU" dirty="0" err="1" smtClean="0"/>
              <a:t>reconcilitation</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Provision </a:t>
            </a:r>
            <a:r>
              <a:rPr lang="en-AU" dirty="0" smtClean="0"/>
              <a:t>of </a:t>
            </a:r>
            <a:r>
              <a:rPr lang="en-AU" b="1" dirty="0" smtClean="0"/>
              <a:t>matching or complementary funding </a:t>
            </a:r>
            <a:r>
              <a:rPr lang="en-AU" dirty="0" smtClean="0"/>
              <a:t>to support the operation of a </a:t>
            </a:r>
            <a:r>
              <a:rPr lang="en-AU" dirty="0" smtClean="0"/>
              <a:t>service.  For example:</a:t>
            </a:r>
          </a:p>
          <a:p>
            <a:pPr marL="628650" lvl="1" indent="-171450">
              <a:buFont typeface="Arial" panose="020B0604020202020204" pitchFamily="34" charset="0"/>
              <a:buChar char="•"/>
            </a:pPr>
            <a:r>
              <a:rPr lang="en-AU" dirty="0" smtClean="0"/>
              <a:t>Melville, </a:t>
            </a:r>
            <a:r>
              <a:rPr lang="en-AU" dirty="0" smtClean="0"/>
              <a:t>Cockburn, Armadale provide </a:t>
            </a:r>
            <a:r>
              <a:rPr lang="en-AU" dirty="0" smtClean="0"/>
              <a:t>matching or complementary </a:t>
            </a:r>
            <a:r>
              <a:rPr lang="en-AU" dirty="0" smtClean="0"/>
              <a:t>funding </a:t>
            </a:r>
            <a:r>
              <a:rPr lang="en-AU" dirty="0" smtClean="0"/>
              <a:t>to support volunteering development services (which are also funded by DLGC)  </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b="1" dirty="0" smtClean="0"/>
              <a:t>Dedicated </a:t>
            </a:r>
            <a:r>
              <a:rPr lang="en-AU" b="1" dirty="0"/>
              <a:t>grant </a:t>
            </a:r>
            <a:r>
              <a:rPr lang="en-AU" dirty="0"/>
              <a:t>– LGA allocated funding as part of its budget to support a specific organisation.  </a:t>
            </a:r>
            <a:r>
              <a:rPr lang="en-AU" dirty="0" smtClean="0"/>
              <a:t>For example:</a:t>
            </a:r>
          </a:p>
          <a:p>
            <a:pPr marL="628650" lvl="1" indent="-171450">
              <a:buFont typeface="Arial" panose="020B0604020202020204" pitchFamily="34" charset="0"/>
              <a:buChar char="•"/>
            </a:pPr>
            <a:r>
              <a:rPr lang="en-AU" dirty="0" smtClean="0"/>
              <a:t>Shire </a:t>
            </a:r>
            <a:r>
              <a:rPr lang="en-AU" dirty="0"/>
              <a:t>of </a:t>
            </a:r>
            <a:r>
              <a:rPr lang="en-AU" dirty="0" err="1"/>
              <a:t>Yilgarn</a:t>
            </a:r>
            <a:r>
              <a:rPr lang="en-AU" dirty="0"/>
              <a:t> </a:t>
            </a:r>
            <a:r>
              <a:rPr lang="en-AU" dirty="0" smtClean="0"/>
              <a:t>allocate </a:t>
            </a:r>
            <a:r>
              <a:rPr lang="en-AU" dirty="0"/>
              <a:t>$5,000 annually to Southern Cross </a:t>
            </a:r>
            <a:r>
              <a:rPr lang="en-AU" dirty="0" smtClean="0"/>
              <a:t>Occasional Child Care Service.</a:t>
            </a:r>
          </a:p>
          <a:p>
            <a:pPr marL="171450" indent="-171450">
              <a:buFont typeface="Arial" panose="020B0604020202020204" pitchFamily="34" charset="0"/>
              <a:buChar char="•"/>
            </a:pPr>
            <a:endParaRPr lang="en-AU" dirty="0" smtClean="0"/>
          </a:p>
          <a:p>
            <a:r>
              <a:rPr lang="en-AU" b="1" u="sng" dirty="0" smtClean="0"/>
              <a:t>IN-KIND SUPPORT (NON FINANCIAL)</a:t>
            </a:r>
            <a:endParaRPr lang="en-AU" b="1" u="sng" dirty="0"/>
          </a:p>
          <a:p>
            <a:pPr marL="171450" indent="-171450">
              <a:buFont typeface="Arial" panose="020B0604020202020204" pitchFamily="34" charset="0"/>
              <a:buChar char="•"/>
            </a:pPr>
            <a:r>
              <a:rPr lang="en-AU" dirty="0" smtClean="0"/>
              <a:t>Support with </a:t>
            </a:r>
            <a:r>
              <a:rPr lang="en-AU" b="1" dirty="0" smtClean="0"/>
              <a:t>facilities and utilities </a:t>
            </a:r>
            <a:r>
              <a:rPr lang="en-AU" dirty="0" smtClean="0"/>
              <a:t>– </a:t>
            </a:r>
          </a:p>
          <a:p>
            <a:pPr marL="628650" lvl="1" indent="-171450">
              <a:buFont typeface="Arial" panose="020B0604020202020204" pitchFamily="34" charset="0"/>
              <a:buChar char="•"/>
            </a:pPr>
            <a:r>
              <a:rPr lang="en-AU" dirty="0" smtClean="0"/>
              <a:t>provision of venue space at peppercorn lease; </a:t>
            </a:r>
          </a:p>
          <a:p>
            <a:pPr marL="628650" lvl="1" indent="-171450">
              <a:buFont typeface="Arial" panose="020B0604020202020204" pitchFamily="34" charset="0"/>
              <a:buChar char="•"/>
            </a:pPr>
            <a:r>
              <a:rPr lang="en-AU" dirty="0" smtClean="0"/>
              <a:t>meet cost of utilities (e.g. Shire of Kalbarri  - Kalbarri Occasional Child Care Service;</a:t>
            </a:r>
          </a:p>
          <a:p>
            <a:pPr marL="628650" lvl="1" indent="-171450">
              <a:buFont typeface="Arial" panose="020B0604020202020204" pitchFamily="34" charset="0"/>
              <a:buChar char="•"/>
            </a:pPr>
            <a:r>
              <a:rPr lang="en-AU" dirty="0" smtClean="0"/>
              <a:t>Deed of Licence – with DLGC to provide premises that are then leased to community service organisations (Canning, Bayswater, Busselton, Dardanup, Mandurah)</a:t>
            </a:r>
          </a:p>
          <a:p>
            <a:pPr marL="628650" lvl="1" indent="-171450">
              <a:buFont typeface="Arial" panose="020B0604020202020204" pitchFamily="34" charset="0"/>
              <a:buChar char="•"/>
            </a:pPr>
            <a:endParaRPr lang="en-AU" dirty="0" smtClean="0"/>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85472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Purpose of slide</a:t>
            </a:r>
            <a:r>
              <a:rPr lang="en-AU" dirty="0" smtClean="0"/>
              <a:t>: provide brief</a:t>
            </a:r>
            <a:r>
              <a:rPr lang="en-AU" baseline="0" dirty="0" smtClean="0"/>
              <a:t> overview of key LGA community planning and strategic</a:t>
            </a:r>
            <a:r>
              <a:rPr lang="en-AU" dirty="0" smtClean="0"/>
              <a:t> documents and highlight their benefits/value for Men’s Sheds (strategically and operationally)</a:t>
            </a:r>
            <a:endParaRPr lang="en-AU" baseline="0" dirty="0" smtClean="0"/>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r>
              <a:rPr lang="en-AU" dirty="0" smtClean="0"/>
              <a:t>Opportunities / benefits for Men’s Shed in context of these planning/strategic</a:t>
            </a:r>
            <a:r>
              <a:rPr lang="en-AU" baseline="0" dirty="0" smtClean="0"/>
              <a:t> documents</a:t>
            </a:r>
            <a:r>
              <a:rPr lang="en-AU" dirty="0" smtClean="0"/>
              <a:t>:</a:t>
            </a:r>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Encourage participation in consultation process to inform LGA strategic directions and priorities – also provides Men’s Sheds with a voice in relation</a:t>
            </a:r>
            <a:r>
              <a:rPr lang="en-AU" baseline="0" dirty="0" smtClean="0"/>
              <a:t> to LGA planning and priorities</a:t>
            </a:r>
            <a:r>
              <a:rPr lang="en-AU" dirty="0" smtClean="0"/>
              <a:t>;</a:t>
            </a:r>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Use existing plans and strategies to inform Men’s Sheds’ service operation and priorities</a:t>
            </a:r>
            <a:r>
              <a:rPr lang="en-AU" baseline="0" dirty="0" smtClean="0"/>
              <a:t> – provides opportunity to achieve better service coordination, reduce</a:t>
            </a:r>
            <a:r>
              <a:rPr lang="en-AU" dirty="0" smtClean="0"/>
              <a:t> likelihood of service/program duplication across different organisations and highlight opportunities to work with other community groups and agencies.</a:t>
            </a:r>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5</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99122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5" y="4714875"/>
            <a:ext cx="6408711" cy="4856956"/>
          </a:xfrm>
        </p:spPr>
        <p:txBody>
          <a:bodyPr/>
          <a:lstStyle/>
          <a:p>
            <a:r>
              <a:rPr lang="en-AU" b="1" dirty="0" smtClean="0"/>
              <a:t>Purpose </a:t>
            </a:r>
            <a:r>
              <a:rPr lang="en-AU" b="1" dirty="0"/>
              <a:t>of slide</a:t>
            </a:r>
            <a:r>
              <a:rPr lang="en-AU" dirty="0"/>
              <a:t>: provide brief overview of </a:t>
            </a:r>
            <a:r>
              <a:rPr lang="en-AU" dirty="0" smtClean="0"/>
              <a:t>the types of information and advice that LGAs can provide to community service organisations.</a:t>
            </a:r>
          </a:p>
          <a:p>
            <a:endParaRPr lang="en-AU" dirty="0"/>
          </a:p>
          <a:p>
            <a:pPr marL="171450" indent="-171450">
              <a:buFont typeface="Arial" panose="020B0604020202020204" pitchFamily="34" charset="0"/>
              <a:buChar char="•"/>
            </a:pPr>
            <a:r>
              <a:rPr lang="en-AU" b="1" dirty="0" smtClean="0"/>
              <a:t>Stats </a:t>
            </a:r>
            <a:r>
              <a:rPr lang="en-AU" b="1" dirty="0"/>
              <a:t>and Facts </a:t>
            </a:r>
            <a:r>
              <a:rPr lang="en-AU" dirty="0"/>
              <a:t>- Range of tools are available on many Local Government websites to provide demographic data and other information. These can be used to help inform planning and development and cover topics such as:</a:t>
            </a:r>
          </a:p>
          <a:p>
            <a:r>
              <a:rPr lang="en-AU" dirty="0"/>
              <a:t>	</a:t>
            </a:r>
            <a:r>
              <a:rPr lang="en-AU" dirty="0" smtClean="0"/>
              <a:t>Demographic </a:t>
            </a:r>
            <a:r>
              <a:rPr lang="en-AU" dirty="0"/>
              <a:t>profiles</a:t>
            </a:r>
          </a:p>
          <a:p>
            <a:pPr lvl="2"/>
            <a:r>
              <a:rPr lang="en-AU" dirty="0"/>
              <a:t>Population forecasting</a:t>
            </a:r>
          </a:p>
          <a:p>
            <a:pPr lvl="2"/>
            <a:r>
              <a:rPr lang="en-AU" dirty="0"/>
              <a:t>Population mapping</a:t>
            </a:r>
          </a:p>
          <a:p>
            <a:pPr lvl="2"/>
            <a:r>
              <a:rPr lang="en-AU" dirty="0"/>
              <a:t>Economic profiles </a:t>
            </a:r>
            <a:endParaRPr lang="en-AU" dirty="0" smtClean="0"/>
          </a:p>
          <a:p>
            <a:pPr lvl="2"/>
            <a:endParaRPr lang="en-AU" dirty="0"/>
          </a:p>
          <a:p>
            <a:pPr marL="171450" indent="-171450">
              <a:buFont typeface="Arial" panose="020B0604020202020204" pitchFamily="34" charset="0"/>
              <a:buChar char="•"/>
            </a:pPr>
            <a:r>
              <a:rPr lang="en-AU" b="1" dirty="0" smtClean="0"/>
              <a:t>Community </a:t>
            </a:r>
            <a:r>
              <a:rPr lang="en-AU" b="1" dirty="0"/>
              <a:t>Service Networking </a:t>
            </a:r>
            <a:r>
              <a:rPr lang="en-AU" b="1" dirty="0" smtClean="0"/>
              <a:t>Sessions </a:t>
            </a:r>
            <a:r>
              <a:rPr lang="en-AU" dirty="0" smtClean="0"/>
              <a:t>– brings together community service organisations within the LGA area for professional development, collaboration, information </a:t>
            </a:r>
            <a:r>
              <a:rPr lang="en-AU" dirty="0" smtClean="0"/>
              <a:t>sharing.  For example, City of Gosnells coordinate link-up lunches for community groups within LGA to network,  facilitate information sharing (to organisations through presenters and between organisations) and for professional development.</a:t>
            </a:r>
            <a:endParaRPr lang="en-AU" dirty="0" smtClean="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b="1" dirty="0"/>
              <a:t>Information </a:t>
            </a:r>
            <a:r>
              <a:rPr lang="en-AU" b="1" dirty="0" smtClean="0"/>
              <a:t>Sessions </a:t>
            </a:r>
            <a:r>
              <a:rPr lang="en-AU" dirty="0" smtClean="0"/>
              <a:t>– LGA provides information on specific issues relevant to community  service organisations in the area – example, Victoria </a:t>
            </a:r>
            <a:r>
              <a:rPr lang="en-AU" dirty="0"/>
              <a:t>Park Digital Hub provides free computer courses and online training for the local community, not-for-profit organisations and businesses. </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b="1" dirty="0" smtClean="0"/>
              <a:t>Direct Support -  </a:t>
            </a:r>
            <a:r>
              <a:rPr lang="en-AU" dirty="0" smtClean="0"/>
              <a:t>LGA provides direct one-to-one assistance to community service organisations to help establish or support their </a:t>
            </a:r>
            <a:r>
              <a:rPr lang="en-AU" dirty="0" smtClean="0"/>
              <a:t>sustainability.  For example,  Gosnells provide information and support to community </a:t>
            </a:r>
            <a:r>
              <a:rPr lang="en-AU" dirty="0" smtClean="0"/>
              <a:t>groups </a:t>
            </a:r>
            <a:r>
              <a:rPr lang="en-AU" dirty="0" smtClean="0"/>
              <a:t>on issues such as volunteer management plans or becoming incorporated.  Cockburn have provided direct support in relation to governance and strategic planning to ‘at risk’ organisations.</a:t>
            </a:r>
            <a:endParaRPr lang="en-AU" dirty="0" smtClean="0"/>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6</a:t>
            </a:fld>
            <a:endParaRPr lang="en-AU"/>
          </a:p>
        </p:txBody>
      </p:sp>
      <p:sp>
        <p:nvSpPr>
          <p:cNvPr id="5" name="Footer Placeholder 4"/>
          <p:cNvSpPr>
            <a:spLocks noGrp="1"/>
          </p:cNvSpPr>
          <p:nvPr>
            <p:ph type="ftr" sz="quarter" idx="11"/>
          </p:nvPr>
        </p:nvSpPr>
        <p:spPr/>
        <p:txBody>
          <a:bodyPr/>
          <a:lstStyle/>
          <a:p>
            <a:r>
              <a:rPr lang="en-AU" dirty="0" smtClean="0"/>
              <a:t>E1432965</a:t>
            </a:r>
            <a:endParaRPr lang="en-AU" dirty="0"/>
          </a:p>
        </p:txBody>
      </p:sp>
    </p:spTree>
    <p:extLst>
      <p:ext uri="{BB962C8B-B14F-4D97-AF65-F5344CB8AC3E}">
        <p14:creationId xmlns:p14="http://schemas.microsoft.com/office/powerpoint/2010/main" val="295464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Purpose of slide</a:t>
            </a:r>
            <a:r>
              <a:rPr lang="en-AU" dirty="0" smtClean="0"/>
              <a:t>: to provide some practical ‘next steps’ for Men’s Sheds to start their engagement with LGAs.</a:t>
            </a:r>
          </a:p>
          <a:p>
            <a:endParaRPr lang="en-AU" dirty="0" smtClean="0"/>
          </a:p>
          <a:p>
            <a:r>
              <a:rPr lang="en-AU" dirty="0" smtClean="0"/>
              <a:t>Newsletter – Armadale,</a:t>
            </a:r>
            <a:r>
              <a:rPr lang="en-AU" baseline="0" dirty="0" smtClean="0"/>
              <a:t> </a:t>
            </a:r>
            <a:r>
              <a:rPr lang="en-AU" dirty="0"/>
              <a:t>C</a:t>
            </a:r>
            <a:r>
              <a:rPr lang="en-AU" baseline="0" dirty="0" smtClean="0"/>
              <a:t>arnarvon, Greater </a:t>
            </a:r>
            <a:r>
              <a:rPr lang="en-AU" dirty="0"/>
              <a:t>G</a:t>
            </a:r>
            <a:r>
              <a:rPr lang="en-AU" baseline="0" dirty="0" smtClean="0"/>
              <a:t>eraldton</a:t>
            </a:r>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7</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4025355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Purpose of slide</a:t>
            </a:r>
            <a:r>
              <a:rPr lang="en-AU" dirty="0" smtClean="0"/>
              <a:t>: provide general information in relation to DLGC</a:t>
            </a:r>
            <a:r>
              <a:rPr lang="en-AU" baseline="0" dirty="0" smtClean="0"/>
              <a:t> grants that maybe available for Men’s Shed.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Refer to Community Grant brochure package.</a:t>
            </a:r>
            <a:endParaRPr lang="en-AU" dirty="0" smtClean="0"/>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8</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1044862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Purpose of slide: provide brief</a:t>
            </a:r>
            <a:r>
              <a:rPr lang="en-AU" baseline="0" dirty="0" smtClean="0"/>
              <a:t> overview of DLGC in context of the presentation subject.</a:t>
            </a:r>
          </a:p>
          <a:p>
            <a:endParaRPr lang="en-AU" dirty="0"/>
          </a:p>
        </p:txBody>
      </p:sp>
      <p:sp>
        <p:nvSpPr>
          <p:cNvPr id="4" name="Slide Number Placeholder 3"/>
          <p:cNvSpPr>
            <a:spLocks noGrp="1"/>
          </p:cNvSpPr>
          <p:nvPr>
            <p:ph type="sldNum" sz="quarter" idx="10"/>
          </p:nvPr>
        </p:nvSpPr>
        <p:spPr/>
        <p:txBody>
          <a:bodyPr/>
          <a:lstStyle/>
          <a:p>
            <a:fld id="{3405FE3D-D1D7-4084-9461-D1BAD4EDC5A1}" type="slidenum">
              <a:rPr lang="en-AU" smtClean="0"/>
              <a:t>9</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825025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4056" y="2130425"/>
            <a:ext cx="7772400" cy="1470025"/>
          </a:xfrm>
        </p:spPr>
        <p:txBody>
          <a:bodyPr/>
          <a:lstStyle>
            <a:lvl1pPr algn="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909736"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3B6CFE42-F3D9-47ED-91A4-915F040CF13E}" type="datetime1">
              <a:rPr lang="en-AU" smtClean="0"/>
              <a:t>8/10/2014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
        <p:nvSpPr>
          <p:cNvPr id="6" name="Slide Number Placeholder 5"/>
          <p:cNvSpPr>
            <a:spLocks noGrp="1"/>
          </p:cNvSpPr>
          <p:nvPr>
            <p:ph type="sldNum" sz="quarter" idx="12"/>
          </p:nvPr>
        </p:nvSpPr>
        <p:spPr/>
        <p:txBody>
          <a:bodyPr/>
          <a:lstStyle/>
          <a:p>
            <a:fld id="{2563CECB-3033-4746-9218-3B322733E6C3}" type="slidenum">
              <a:rPr lang="en-AU" smtClean="0"/>
              <a:t>‹#›</a:t>
            </a:fld>
            <a:endParaRPr lang="en-AU"/>
          </a:p>
        </p:txBody>
      </p:sp>
      <p:pic>
        <p:nvPicPr>
          <p:cNvPr id="1026" name="Picture 2" descr="N:\CommunityRelations\Design\Job Bags\RESOURCES\Myriad\myriad-single-strip-34boxeswid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30000"/>
            <a:ext cx="9144000" cy="272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781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446E51-6D13-485B-87FE-90018AFDED69}" type="datetime1">
              <a:rPr lang="en-AU" smtClean="0"/>
              <a:t>8/10/2014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
        <p:nvSpPr>
          <p:cNvPr id="6" name="Slide Number Placeholder 5"/>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23185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D02A606-6920-4F65-82EE-C540186C7452}" type="datetime1">
              <a:rPr lang="en-AU" smtClean="0"/>
              <a:t>8/10/2014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
        <p:nvSpPr>
          <p:cNvPr id="6" name="Slide Number Placeholder 5"/>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359182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9803"/>
            <a:ext cx="8229600" cy="1143000"/>
          </a:xfrm>
        </p:spPr>
        <p:txBody>
          <a:bodyPr/>
          <a:lstStyle>
            <a:lvl1pPr algn="l">
              <a:defRPr/>
            </a:lvl1pPr>
          </a:lstStyle>
          <a:p>
            <a:r>
              <a:rPr lang="en-US" dirty="0" smtClean="0"/>
              <a:t>Click to edit Master title style</a:t>
            </a:r>
            <a:endParaRPr lang="en-AU" dirty="0"/>
          </a:p>
        </p:txBody>
      </p:sp>
      <p:sp>
        <p:nvSpPr>
          <p:cNvPr id="3" name="Content Placeholder 2"/>
          <p:cNvSpPr>
            <a:spLocks noGrp="1"/>
          </p:cNvSpPr>
          <p:nvPr>
            <p:ph idx="1"/>
          </p:nvPr>
        </p:nvSpPr>
        <p:spPr>
          <a:xfrm>
            <a:off x="457200" y="1855365"/>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F5DB3998-B4DD-4531-974B-AA5EDDC1498D}" type="datetime1">
              <a:rPr lang="en-AU" smtClean="0"/>
              <a:t>8/10/2014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
        <p:nvSpPr>
          <p:cNvPr id="6" name="Slide Number Placeholder 5"/>
          <p:cNvSpPr>
            <a:spLocks noGrp="1"/>
          </p:cNvSpPr>
          <p:nvPr>
            <p:ph type="sldNum" sz="quarter" idx="12"/>
          </p:nvPr>
        </p:nvSpPr>
        <p:spPr/>
        <p:txBody>
          <a:bodyPr/>
          <a:lstStyle/>
          <a:p>
            <a:fld id="{2563CECB-3033-4746-9218-3B322733E6C3}" type="slidenum">
              <a:rPr lang="en-AU" smtClean="0"/>
              <a:t>‹#›</a:t>
            </a:fld>
            <a:endParaRPr lang="en-AU"/>
          </a:p>
        </p:txBody>
      </p:sp>
      <p:pic>
        <p:nvPicPr>
          <p:cNvPr id="7" name="Picture 2" descr="N:\CommunityRelations\Design\Job Bags\RESOURCES\Myriad\myriad-single-strip-34boxeswid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2000"/>
            <a:ext cx="9144000" cy="272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111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5F0F7-B33A-4244-82A9-56E9E2B73820}" type="datetime1">
              <a:rPr lang="en-AU" smtClean="0"/>
              <a:t>8/10/2014</a:t>
            </a:fld>
            <a:endParaRPr lang="en-AU"/>
          </a:p>
        </p:txBody>
      </p:sp>
      <p:sp>
        <p:nvSpPr>
          <p:cNvPr id="5" name="Footer Placeholder 4"/>
          <p:cNvSpPr>
            <a:spLocks noGrp="1"/>
          </p:cNvSpPr>
          <p:nvPr>
            <p:ph type="ftr" sz="quarter" idx="11"/>
          </p:nvPr>
        </p:nvSpPr>
        <p:spPr/>
        <p:txBody>
          <a:bodyPr/>
          <a:lstStyle/>
          <a:p>
            <a:r>
              <a:rPr lang="en-AU" smtClean="0"/>
              <a:t>E1432965</a:t>
            </a:r>
            <a:endParaRPr lang="en-AU"/>
          </a:p>
        </p:txBody>
      </p:sp>
      <p:sp>
        <p:nvSpPr>
          <p:cNvPr id="6" name="Slide Number Placeholder 5"/>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2488419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BFE8E1C-1C3A-4BF1-9DFD-AFF30ABA1B8C}" type="datetime1">
              <a:rPr lang="en-AU" smtClean="0"/>
              <a:t>8/10/2014</a:t>
            </a:fld>
            <a:endParaRPr lang="en-AU"/>
          </a:p>
        </p:txBody>
      </p:sp>
      <p:sp>
        <p:nvSpPr>
          <p:cNvPr id="6" name="Footer Placeholder 5"/>
          <p:cNvSpPr>
            <a:spLocks noGrp="1"/>
          </p:cNvSpPr>
          <p:nvPr>
            <p:ph type="ftr" sz="quarter" idx="11"/>
          </p:nvPr>
        </p:nvSpPr>
        <p:spPr/>
        <p:txBody>
          <a:bodyPr/>
          <a:lstStyle/>
          <a:p>
            <a:r>
              <a:rPr lang="en-AU" smtClean="0"/>
              <a:t>E1432965</a:t>
            </a:r>
            <a:endParaRPr lang="en-AU"/>
          </a:p>
        </p:txBody>
      </p:sp>
      <p:sp>
        <p:nvSpPr>
          <p:cNvPr id="7" name="Slide Number Placeholder 6"/>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21353766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18129CA-F5F4-41DB-9663-4A2546C9F666}" type="datetime1">
              <a:rPr lang="en-AU" smtClean="0"/>
              <a:t>8/10/2014</a:t>
            </a:fld>
            <a:endParaRPr lang="en-AU"/>
          </a:p>
        </p:txBody>
      </p:sp>
      <p:sp>
        <p:nvSpPr>
          <p:cNvPr id="8" name="Footer Placeholder 7"/>
          <p:cNvSpPr>
            <a:spLocks noGrp="1"/>
          </p:cNvSpPr>
          <p:nvPr>
            <p:ph type="ftr" sz="quarter" idx="11"/>
          </p:nvPr>
        </p:nvSpPr>
        <p:spPr/>
        <p:txBody>
          <a:bodyPr/>
          <a:lstStyle/>
          <a:p>
            <a:r>
              <a:rPr lang="en-AU" smtClean="0"/>
              <a:t>E1432965</a:t>
            </a:r>
            <a:endParaRPr lang="en-AU"/>
          </a:p>
        </p:txBody>
      </p:sp>
      <p:sp>
        <p:nvSpPr>
          <p:cNvPr id="9" name="Slide Number Placeholder 8"/>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10944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0E169A5-2A44-45E1-9B6E-818B77007D5B}" type="datetime1">
              <a:rPr lang="en-AU" smtClean="0"/>
              <a:t>8/10/2014</a:t>
            </a:fld>
            <a:endParaRPr lang="en-AU"/>
          </a:p>
        </p:txBody>
      </p:sp>
      <p:sp>
        <p:nvSpPr>
          <p:cNvPr id="4" name="Footer Placeholder 3"/>
          <p:cNvSpPr>
            <a:spLocks noGrp="1"/>
          </p:cNvSpPr>
          <p:nvPr>
            <p:ph type="ftr" sz="quarter" idx="11"/>
          </p:nvPr>
        </p:nvSpPr>
        <p:spPr/>
        <p:txBody>
          <a:bodyPr/>
          <a:lstStyle/>
          <a:p>
            <a:r>
              <a:rPr lang="en-AU" smtClean="0"/>
              <a:t>E1432965</a:t>
            </a:r>
            <a:endParaRPr lang="en-AU"/>
          </a:p>
        </p:txBody>
      </p:sp>
      <p:sp>
        <p:nvSpPr>
          <p:cNvPr id="5" name="Slide Number Placeholder 4"/>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218765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5E602-0BEE-4EF0-83C0-BA2A463295E9}" type="datetime1">
              <a:rPr lang="en-AU" smtClean="0"/>
              <a:t>8/10/2014</a:t>
            </a:fld>
            <a:endParaRPr lang="en-AU"/>
          </a:p>
        </p:txBody>
      </p:sp>
      <p:sp>
        <p:nvSpPr>
          <p:cNvPr id="3" name="Footer Placeholder 2"/>
          <p:cNvSpPr>
            <a:spLocks noGrp="1"/>
          </p:cNvSpPr>
          <p:nvPr>
            <p:ph type="ftr" sz="quarter" idx="11"/>
          </p:nvPr>
        </p:nvSpPr>
        <p:spPr/>
        <p:txBody>
          <a:bodyPr/>
          <a:lstStyle/>
          <a:p>
            <a:r>
              <a:rPr lang="en-AU" smtClean="0"/>
              <a:t>E1432965</a:t>
            </a:r>
            <a:endParaRPr lang="en-AU"/>
          </a:p>
        </p:txBody>
      </p:sp>
      <p:sp>
        <p:nvSpPr>
          <p:cNvPr id="4" name="Slide Number Placeholder 3"/>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1681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D9778-0650-48FD-8A26-57C702A0683E}" type="datetime1">
              <a:rPr lang="en-AU" smtClean="0"/>
              <a:t>8/10/2014</a:t>
            </a:fld>
            <a:endParaRPr lang="en-AU"/>
          </a:p>
        </p:txBody>
      </p:sp>
      <p:sp>
        <p:nvSpPr>
          <p:cNvPr id="6" name="Footer Placeholder 5"/>
          <p:cNvSpPr>
            <a:spLocks noGrp="1"/>
          </p:cNvSpPr>
          <p:nvPr>
            <p:ph type="ftr" sz="quarter" idx="11"/>
          </p:nvPr>
        </p:nvSpPr>
        <p:spPr/>
        <p:txBody>
          <a:bodyPr/>
          <a:lstStyle/>
          <a:p>
            <a:r>
              <a:rPr lang="en-AU" smtClean="0"/>
              <a:t>E1432965</a:t>
            </a:r>
            <a:endParaRPr lang="en-AU"/>
          </a:p>
        </p:txBody>
      </p:sp>
      <p:sp>
        <p:nvSpPr>
          <p:cNvPr id="7" name="Slide Number Placeholder 6"/>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71713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3F87A-5094-4F2F-ACD5-39BAA4E3A96A}" type="datetime1">
              <a:rPr lang="en-AU" smtClean="0"/>
              <a:t>8/10/2014</a:t>
            </a:fld>
            <a:endParaRPr lang="en-AU"/>
          </a:p>
        </p:txBody>
      </p:sp>
      <p:sp>
        <p:nvSpPr>
          <p:cNvPr id="6" name="Footer Placeholder 5"/>
          <p:cNvSpPr>
            <a:spLocks noGrp="1"/>
          </p:cNvSpPr>
          <p:nvPr>
            <p:ph type="ftr" sz="quarter" idx="11"/>
          </p:nvPr>
        </p:nvSpPr>
        <p:spPr/>
        <p:txBody>
          <a:bodyPr/>
          <a:lstStyle/>
          <a:p>
            <a:r>
              <a:rPr lang="en-AU" smtClean="0"/>
              <a:t>E1432965</a:t>
            </a:r>
            <a:endParaRPr lang="en-AU"/>
          </a:p>
        </p:txBody>
      </p:sp>
      <p:sp>
        <p:nvSpPr>
          <p:cNvPr id="7" name="Slide Number Placeholder 6"/>
          <p:cNvSpPr>
            <a:spLocks noGrp="1"/>
          </p:cNvSpPr>
          <p:nvPr>
            <p:ph type="sldNum" sz="quarter" idx="12"/>
          </p:nvPr>
        </p:nvSpPr>
        <p:spPr/>
        <p:txBody>
          <a:bodyPr/>
          <a:lstStyle/>
          <a:p>
            <a:fld id="{2563CECB-3033-4746-9218-3B322733E6C3}" type="slidenum">
              <a:rPr lang="en-AU" smtClean="0"/>
              <a:t>‹#›</a:t>
            </a:fld>
            <a:endParaRPr lang="en-AU"/>
          </a:p>
        </p:txBody>
      </p:sp>
    </p:spTree>
    <p:extLst>
      <p:ext uri="{BB962C8B-B14F-4D97-AF65-F5344CB8AC3E}">
        <p14:creationId xmlns:p14="http://schemas.microsoft.com/office/powerpoint/2010/main" val="47630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6DE91-213A-4FC7-8819-2401633D9C2A}" type="datetime1">
              <a:rPr lang="en-AU" smtClean="0"/>
              <a:t>8/10/2014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E1432965</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3CECB-3033-4746-9218-3B322733E6C3}" type="slidenum">
              <a:rPr lang="en-AU" smtClean="0"/>
              <a:t>‹#›</a:t>
            </a:fld>
            <a:endParaRPr lang="en-AU"/>
          </a:p>
        </p:txBody>
      </p:sp>
    </p:spTree>
    <p:extLst>
      <p:ext uri="{BB962C8B-B14F-4D97-AF65-F5344CB8AC3E}">
        <p14:creationId xmlns:p14="http://schemas.microsoft.com/office/powerpoint/2010/main" val="4267670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mmunities.wa.gov.au/gran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otterywest.wa.gov.au/grants" TargetMode="External"/><Relationship Id="rId7" Type="http://schemas.openxmlformats.org/officeDocument/2006/relationships/hyperlink" Target="http://www.grantslink.gov.a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grantsearch.com.au/" TargetMode="External"/><Relationship Id="rId5" Type="http://schemas.openxmlformats.org/officeDocument/2006/relationships/hyperlink" Target="http://www.ourcommunity.com.au/" TargetMode="External"/><Relationship Id="rId4" Type="http://schemas.openxmlformats.org/officeDocument/2006/relationships/hyperlink" Target="http://www.grantsdirectory.dlg.wa.gov.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1"/>
          <p:cNvSpPr>
            <a:spLocks noGrp="1"/>
          </p:cNvSpPr>
          <p:nvPr>
            <p:ph type="subTitle" idx="1"/>
          </p:nvPr>
        </p:nvSpPr>
        <p:spPr>
          <a:xfrm>
            <a:off x="755576" y="3645024"/>
            <a:ext cx="7488832" cy="1489323"/>
          </a:xfrm>
        </p:spPr>
        <p:txBody>
          <a:bodyPr>
            <a:normAutofit fontScale="70000" lnSpcReduction="20000"/>
          </a:bodyPr>
          <a:lstStyle/>
          <a:p>
            <a:pPr algn="ctr"/>
            <a:r>
              <a:rPr lang="en-AU" dirty="0" smtClean="0">
                <a:solidFill>
                  <a:srgbClr val="007DBA"/>
                </a:solidFill>
                <a:latin typeface="Trebuchet MS"/>
              </a:rPr>
              <a:t>Scott Hollingworth</a:t>
            </a:r>
          </a:p>
          <a:p>
            <a:pPr algn="ctr"/>
            <a:r>
              <a:rPr lang="en-AU" dirty="0" smtClean="0">
                <a:solidFill>
                  <a:srgbClr val="007DBA"/>
                </a:solidFill>
                <a:latin typeface="Trebuchet MS"/>
              </a:rPr>
              <a:t>Executive Director</a:t>
            </a:r>
          </a:p>
          <a:p>
            <a:pPr algn="ctr"/>
            <a:r>
              <a:rPr lang="en-AU" dirty="0" smtClean="0">
                <a:solidFill>
                  <a:srgbClr val="007DBA"/>
                </a:solidFill>
                <a:latin typeface="Trebuchet MS"/>
              </a:rPr>
              <a:t>Community Building and Services</a:t>
            </a:r>
          </a:p>
          <a:p>
            <a:pPr algn="ctr"/>
            <a:r>
              <a:rPr lang="en-AU" dirty="0" smtClean="0">
                <a:solidFill>
                  <a:srgbClr val="007DBA"/>
                </a:solidFill>
                <a:latin typeface="Trebuchet MS"/>
              </a:rPr>
              <a:t>Department of Local Government and Communities</a:t>
            </a:r>
            <a:endParaRPr lang="en-AU" dirty="0" smtClean="0">
              <a:solidFill>
                <a:srgbClr val="3C3C3C"/>
              </a:solidFill>
              <a:latin typeface="Arial" charset="0"/>
            </a:endParaRPr>
          </a:p>
        </p:txBody>
      </p:sp>
      <p:sp>
        <p:nvSpPr>
          <p:cNvPr id="8" name="Title 1"/>
          <p:cNvSpPr>
            <a:spLocks noGrp="1"/>
          </p:cNvSpPr>
          <p:nvPr>
            <p:ph type="ctrTitle"/>
          </p:nvPr>
        </p:nvSpPr>
        <p:spPr>
          <a:xfrm>
            <a:off x="1061580" y="1988840"/>
            <a:ext cx="7020416" cy="1470025"/>
          </a:xfrm>
        </p:spPr>
        <p:txBody>
          <a:bodyPr>
            <a:normAutofit fontScale="90000"/>
          </a:bodyPr>
          <a:lstStyle/>
          <a:p>
            <a:pPr algn="ctr"/>
            <a:r>
              <a:rPr lang="en-AU" sz="3600" dirty="0">
                <a:solidFill>
                  <a:srgbClr val="007DBA"/>
                </a:solidFill>
              </a:rPr>
              <a:t>How Can Men’s Sheds Obtain Assistance from Local Government</a:t>
            </a:r>
            <a:r>
              <a:rPr lang="en-AU" sz="3600" dirty="0" smtClean="0">
                <a:solidFill>
                  <a:srgbClr val="007DBA"/>
                </a:solidFill>
              </a:rPr>
              <a:t>? </a:t>
            </a:r>
          </a:p>
        </p:txBody>
      </p:sp>
      <p:pic>
        <p:nvPicPr>
          <p:cNvPr id="5" name="DLGC Logo" descr="Department of Local Government and Communitie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22000"/>
            <a:ext cx="4187952" cy="594360"/>
          </a:xfrm>
          <a:prstGeom prst="rect">
            <a:avLst/>
          </a:prstGeom>
        </p:spPr>
      </p:pic>
      <p:pic>
        <p:nvPicPr>
          <p:cNvPr id="2050" name="Picture 2" descr="N:\CommunityRelations\Design\Job Bags\RESOURCES\Myriad\DLGC-Myriad-Background-MR.jpg"/>
          <p:cNvPicPr>
            <a:picLocks noChangeAspect="1" noChangeArrowheads="1"/>
          </p:cNvPicPr>
          <p:nvPr/>
        </p:nvPicPr>
        <p:blipFill rotWithShape="1">
          <a:blip r:embed="rId4">
            <a:extLst>
              <a:ext uri="{28A0092B-C50C-407E-A947-70E740481C1C}">
                <a14:useLocalDpi xmlns:a14="http://schemas.microsoft.com/office/drawing/2010/main" val="0"/>
              </a:ext>
            </a:extLst>
          </a:blip>
          <a:srcRect l="83" t="8581" r="17" b="66872"/>
          <a:stretch/>
        </p:blipFill>
        <p:spPr bwMode="auto">
          <a:xfrm>
            <a:off x="-422" y="5299632"/>
            <a:ext cx="9144421" cy="1585752"/>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76256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556792"/>
            <a:ext cx="8229600" cy="5112568"/>
          </a:xfrm>
        </p:spPr>
        <p:txBody>
          <a:bodyPr>
            <a:normAutofit/>
          </a:bodyPr>
          <a:lstStyle/>
          <a:p>
            <a:pPr marL="0" indent="0" algn="just">
              <a:buNone/>
              <a:defRPr/>
            </a:pPr>
            <a:r>
              <a:rPr lang="en-AU" sz="2400" b="1" dirty="0" smtClean="0"/>
              <a:t>Our Role:</a:t>
            </a:r>
          </a:p>
          <a:p>
            <a:pPr marL="0" indent="0" algn="just">
              <a:buNone/>
              <a:defRPr/>
            </a:pPr>
            <a:r>
              <a:rPr lang="en-AU" sz="2400" dirty="0" smtClean="0">
                <a:solidFill>
                  <a:srgbClr val="965014"/>
                </a:solidFill>
              </a:rPr>
              <a:t>‘</a:t>
            </a:r>
            <a:r>
              <a:rPr lang="en-AU" sz="2400" dirty="0">
                <a:solidFill>
                  <a:srgbClr val="965014"/>
                </a:solidFill>
              </a:rPr>
              <a:t>Making a difference </a:t>
            </a:r>
            <a:r>
              <a:rPr lang="en-AU" sz="2400" dirty="0" smtClean="0">
                <a:solidFill>
                  <a:srgbClr val="965014"/>
                </a:solidFill>
              </a:rPr>
              <a:t>for local communities’</a:t>
            </a:r>
          </a:p>
          <a:p>
            <a:pPr marL="0" indent="0" algn="just">
              <a:buNone/>
              <a:defRPr/>
            </a:pPr>
            <a:endParaRPr lang="en-AU" sz="1800" dirty="0" smtClean="0"/>
          </a:p>
          <a:p>
            <a:pPr marL="0" indent="0" algn="just">
              <a:buNone/>
              <a:defRPr/>
            </a:pPr>
            <a:r>
              <a:rPr lang="en-AU" sz="2400" b="1" dirty="0" smtClean="0"/>
              <a:t>Aim:</a:t>
            </a:r>
          </a:p>
          <a:p>
            <a:pPr algn="just">
              <a:defRPr/>
            </a:pPr>
            <a:r>
              <a:rPr lang="en-AU" sz="2400" dirty="0" smtClean="0"/>
              <a:t>Innovative and integrated local solutions</a:t>
            </a:r>
          </a:p>
          <a:p>
            <a:pPr algn="just">
              <a:defRPr/>
            </a:pPr>
            <a:r>
              <a:rPr lang="en-AU" sz="2400" dirty="0" smtClean="0"/>
              <a:t>Improved service delivery</a:t>
            </a:r>
          </a:p>
          <a:p>
            <a:pPr algn="just">
              <a:defRPr/>
            </a:pPr>
            <a:r>
              <a:rPr lang="en-AU" sz="2400" dirty="0" smtClean="0"/>
              <a:t>Tangible outcomes for communities</a:t>
            </a:r>
          </a:p>
          <a:p>
            <a:pPr marL="0" indent="0" algn="just">
              <a:buNone/>
              <a:defRPr/>
            </a:pPr>
            <a:endParaRPr lang="en-AU" sz="2400" dirty="0" smtClean="0"/>
          </a:p>
          <a:p>
            <a:pPr marL="0" indent="0" algn="just">
              <a:buNone/>
              <a:defRPr/>
            </a:pPr>
            <a:r>
              <a:rPr lang="en-AU" sz="2400" b="1" dirty="0" smtClean="0"/>
              <a:t>Outcome:</a:t>
            </a:r>
          </a:p>
          <a:p>
            <a:pPr algn="just">
              <a:defRPr/>
            </a:pPr>
            <a:r>
              <a:rPr lang="en-AU" sz="2400" dirty="0" smtClean="0"/>
              <a:t>Enhanced partnerships across local government and community services to achieve better outcomes for community members.</a:t>
            </a:r>
          </a:p>
          <a:p>
            <a:pPr algn="just">
              <a:defRPr/>
            </a:pPr>
            <a:endParaRPr lang="en-AU" sz="2400" dirty="0">
              <a:solidFill>
                <a:srgbClr val="965014"/>
              </a:solidFill>
            </a:endParaRPr>
          </a:p>
          <a:p>
            <a:pPr marL="0" indent="0" algn="just">
              <a:buNone/>
              <a:defRPr/>
            </a:pPr>
            <a:endParaRPr lang="en-AU" sz="2400" dirty="0"/>
          </a:p>
        </p:txBody>
      </p:sp>
      <p:sp>
        <p:nvSpPr>
          <p:cNvPr id="2" name="Title 1"/>
          <p:cNvSpPr>
            <a:spLocks noGrp="1"/>
          </p:cNvSpPr>
          <p:nvPr>
            <p:ph type="title"/>
          </p:nvPr>
        </p:nvSpPr>
        <p:spPr>
          <a:xfrm>
            <a:off x="457200" y="529803"/>
            <a:ext cx="8507288" cy="1143000"/>
          </a:xfrm>
        </p:spPr>
        <p:txBody>
          <a:bodyPr>
            <a:normAutofit/>
          </a:bodyPr>
          <a:lstStyle/>
          <a:p>
            <a:pPr algn="ctr"/>
            <a:r>
              <a:rPr lang="en-AU" sz="2800" dirty="0" smtClean="0">
                <a:solidFill>
                  <a:srgbClr val="007DBA"/>
                </a:solidFill>
                <a:cs typeface="Arial" pitchFamily="34" charset="0"/>
              </a:rPr>
              <a:t>Department of Local Government and Communities</a:t>
            </a:r>
            <a:endParaRPr lang="en-AU" sz="2800" dirty="0">
              <a:solidFill>
                <a:srgbClr val="007DBA"/>
              </a:solidFill>
              <a:cs typeface="Arial" pitchFamily="34" charset="0"/>
            </a:endParaRPr>
          </a:p>
        </p:txBody>
      </p:sp>
      <p:sp>
        <p:nvSpPr>
          <p:cNvPr id="4" name="Footer Placeholder 3"/>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326505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a:bodyPr>
          <a:lstStyle/>
          <a:p>
            <a:pPr algn="ctr"/>
            <a:r>
              <a:rPr lang="en-AU" sz="3600" dirty="0" smtClean="0">
                <a:solidFill>
                  <a:srgbClr val="007DBA"/>
                </a:solidFill>
              </a:rPr>
              <a:t>Types of Sector Support</a:t>
            </a:r>
            <a:endParaRPr lang="en-AU" sz="3600" dirty="0"/>
          </a:p>
        </p:txBody>
      </p:sp>
      <p:sp>
        <p:nvSpPr>
          <p:cNvPr id="3" name="Content Placeholder 2"/>
          <p:cNvSpPr>
            <a:spLocks noGrp="1"/>
          </p:cNvSpPr>
          <p:nvPr>
            <p:ph idx="1"/>
          </p:nvPr>
        </p:nvSpPr>
        <p:spPr/>
        <p:txBody>
          <a:bodyPr>
            <a:normAutofit/>
          </a:bodyPr>
          <a:lstStyle/>
          <a:p>
            <a:pPr>
              <a:spcBef>
                <a:spcPts val="600"/>
              </a:spcBef>
              <a:spcAft>
                <a:spcPts val="600"/>
              </a:spcAft>
            </a:pPr>
            <a:endParaRPr lang="en-AU" sz="2800" dirty="0" smtClean="0"/>
          </a:p>
          <a:p>
            <a:pPr>
              <a:spcBef>
                <a:spcPts val="600"/>
              </a:spcBef>
              <a:spcAft>
                <a:spcPts val="600"/>
              </a:spcAft>
            </a:pPr>
            <a:r>
              <a:rPr lang="en-AU" dirty="0" smtClean="0"/>
              <a:t>Financial </a:t>
            </a:r>
          </a:p>
          <a:p>
            <a:pPr>
              <a:spcBef>
                <a:spcPts val="600"/>
              </a:spcBef>
              <a:spcAft>
                <a:spcPts val="600"/>
              </a:spcAft>
            </a:pPr>
            <a:r>
              <a:rPr lang="en-AU" dirty="0" smtClean="0"/>
              <a:t>In-kind support </a:t>
            </a:r>
          </a:p>
          <a:p>
            <a:pPr>
              <a:spcBef>
                <a:spcPts val="600"/>
              </a:spcBef>
              <a:spcAft>
                <a:spcPts val="600"/>
              </a:spcAft>
            </a:pPr>
            <a:r>
              <a:rPr lang="en-AU" dirty="0" smtClean="0"/>
              <a:t>Community planning and development</a:t>
            </a:r>
          </a:p>
          <a:p>
            <a:pPr>
              <a:spcBef>
                <a:spcPts val="600"/>
              </a:spcBef>
              <a:spcAft>
                <a:spcPts val="600"/>
              </a:spcAft>
            </a:pPr>
            <a:r>
              <a:rPr lang="en-AU" dirty="0" smtClean="0"/>
              <a:t>Information and advice</a:t>
            </a:r>
            <a:endParaRPr lang="en-AU" dirty="0"/>
          </a:p>
        </p:txBody>
      </p:sp>
    </p:spTree>
    <p:extLst>
      <p:ext uri="{BB962C8B-B14F-4D97-AF65-F5344CB8AC3E}">
        <p14:creationId xmlns:p14="http://schemas.microsoft.com/office/powerpoint/2010/main" val="504956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a:solidFill>
                  <a:srgbClr val="007DBA"/>
                </a:solidFill>
              </a:rPr>
              <a:t>Financial and In-kind Support</a:t>
            </a:r>
          </a:p>
        </p:txBody>
      </p:sp>
      <p:sp>
        <p:nvSpPr>
          <p:cNvPr id="3" name="Content Placeholder 2"/>
          <p:cNvSpPr>
            <a:spLocks noGrp="1"/>
          </p:cNvSpPr>
          <p:nvPr>
            <p:ph idx="1"/>
          </p:nvPr>
        </p:nvSpPr>
        <p:spPr/>
        <p:txBody>
          <a:bodyPr>
            <a:normAutofit fontScale="92500" lnSpcReduction="10000"/>
          </a:bodyPr>
          <a:lstStyle/>
          <a:p>
            <a:pPr marL="0" indent="0">
              <a:spcBef>
                <a:spcPts val="600"/>
              </a:spcBef>
              <a:spcAft>
                <a:spcPts val="600"/>
              </a:spcAft>
              <a:buNone/>
            </a:pPr>
            <a:r>
              <a:rPr lang="en-AU" b="1" dirty="0" smtClean="0"/>
              <a:t>Financial support</a:t>
            </a:r>
          </a:p>
          <a:p>
            <a:pPr>
              <a:spcBef>
                <a:spcPts val="600"/>
              </a:spcBef>
              <a:spcAft>
                <a:spcPts val="600"/>
              </a:spcAft>
            </a:pPr>
            <a:r>
              <a:rPr lang="en-AU" dirty="0" smtClean="0"/>
              <a:t>Community grants </a:t>
            </a:r>
            <a:r>
              <a:rPr lang="en-AU" dirty="0" smtClean="0"/>
              <a:t>and Sponsorship programs</a:t>
            </a:r>
            <a:endParaRPr lang="en-AU" dirty="0" smtClean="0"/>
          </a:p>
          <a:p>
            <a:pPr>
              <a:spcBef>
                <a:spcPts val="600"/>
              </a:spcBef>
              <a:spcAft>
                <a:spcPts val="600"/>
              </a:spcAft>
            </a:pPr>
            <a:r>
              <a:rPr lang="en-AU" dirty="0" smtClean="0"/>
              <a:t>Matching or complementary funding</a:t>
            </a:r>
          </a:p>
          <a:p>
            <a:pPr>
              <a:spcBef>
                <a:spcPts val="600"/>
              </a:spcBef>
              <a:spcAft>
                <a:spcPts val="600"/>
              </a:spcAft>
            </a:pPr>
            <a:r>
              <a:rPr lang="en-AU" dirty="0" smtClean="0"/>
              <a:t>Dedicated </a:t>
            </a:r>
            <a:r>
              <a:rPr lang="en-AU" dirty="0" smtClean="0"/>
              <a:t>grants</a:t>
            </a:r>
          </a:p>
          <a:p>
            <a:pPr>
              <a:spcBef>
                <a:spcPts val="600"/>
              </a:spcBef>
              <a:spcAft>
                <a:spcPts val="600"/>
              </a:spcAft>
            </a:pPr>
            <a:endParaRPr lang="en-AU" dirty="0"/>
          </a:p>
          <a:p>
            <a:pPr marL="0" indent="0">
              <a:spcBef>
                <a:spcPts val="600"/>
              </a:spcBef>
              <a:spcAft>
                <a:spcPts val="600"/>
              </a:spcAft>
              <a:buNone/>
            </a:pPr>
            <a:r>
              <a:rPr lang="en-AU" b="1" dirty="0" smtClean="0"/>
              <a:t>In-kind support</a:t>
            </a:r>
          </a:p>
          <a:p>
            <a:pPr>
              <a:spcBef>
                <a:spcPts val="600"/>
              </a:spcBef>
              <a:spcAft>
                <a:spcPts val="600"/>
              </a:spcAft>
            </a:pPr>
            <a:r>
              <a:rPr lang="en-AU" dirty="0"/>
              <a:t>Facilities and utilities</a:t>
            </a:r>
          </a:p>
          <a:p>
            <a:endParaRPr lang="en-AU" dirty="0"/>
          </a:p>
        </p:txBody>
      </p:sp>
      <p:sp>
        <p:nvSpPr>
          <p:cNvPr id="4" name="Footer Placeholder 3"/>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366217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a:solidFill>
                  <a:srgbClr val="007DBA"/>
                </a:solidFill>
              </a:rPr>
              <a:t>Community </a:t>
            </a:r>
            <a:r>
              <a:rPr lang="en-AU" sz="3600" dirty="0" smtClean="0">
                <a:solidFill>
                  <a:srgbClr val="007DBA"/>
                </a:solidFill>
              </a:rPr>
              <a:t>Planning </a:t>
            </a:r>
            <a:r>
              <a:rPr lang="en-AU" sz="3600" dirty="0">
                <a:solidFill>
                  <a:srgbClr val="007DBA"/>
                </a:solidFill>
              </a:rPr>
              <a:t>and </a:t>
            </a:r>
            <a:r>
              <a:rPr lang="en-AU" sz="3600" dirty="0" smtClean="0">
                <a:solidFill>
                  <a:srgbClr val="007DBA"/>
                </a:solidFill>
              </a:rPr>
              <a:t>Development</a:t>
            </a:r>
            <a:endParaRPr lang="en-AU" sz="3600" dirty="0">
              <a:solidFill>
                <a:srgbClr val="007DBA"/>
              </a:solidFill>
            </a:endParaRPr>
          </a:p>
        </p:txBody>
      </p:sp>
      <p:sp>
        <p:nvSpPr>
          <p:cNvPr id="3" name="Content Placeholder 2"/>
          <p:cNvSpPr>
            <a:spLocks noGrp="1"/>
          </p:cNvSpPr>
          <p:nvPr>
            <p:ph idx="1"/>
          </p:nvPr>
        </p:nvSpPr>
        <p:spPr/>
        <p:txBody>
          <a:bodyPr>
            <a:normAutofit/>
          </a:bodyPr>
          <a:lstStyle/>
          <a:p>
            <a:pPr marL="0" indent="0">
              <a:buNone/>
            </a:pPr>
            <a:r>
              <a:rPr lang="en-AU" dirty="0" smtClean="0"/>
              <a:t>Local Government strategic directions and priorities that can inform strategic planning and development for Men’s Sheds:</a:t>
            </a:r>
          </a:p>
          <a:p>
            <a:pPr marL="0" indent="0">
              <a:buNone/>
            </a:pPr>
            <a:endParaRPr lang="en-AU" dirty="0" smtClean="0"/>
          </a:p>
          <a:p>
            <a:r>
              <a:rPr lang="en-AU" dirty="0" smtClean="0"/>
              <a:t>Strategic Community Plans</a:t>
            </a:r>
          </a:p>
          <a:p>
            <a:r>
              <a:rPr lang="en-AU" dirty="0" smtClean="0"/>
              <a:t>Targeted </a:t>
            </a:r>
            <a:r>
              <a:rPr lang="en-AU" dirty="0" smtClean="0"/>
              <a:t>local government strategies </a:t>
            </a:r>
            <a:r>
              <a:rPr lang="en-AU" dirty="0" smtClean="0"/>
              <a:t>(seniors, youth, Aboriginal, Culturally and Linguistically Diverse)</a:t>
            </a:r>
            <a:endParaRPr lang="en-AU" dirty="0"/>
          </a:p>
        </p:txBody>
      </p:sp>
      <p:sp>
        <p:nvSpPr>
          <p:cNvPr id="4" name="Footer Placeholder 3"/>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124411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a:solidFill>
                  <a:srgbClr val="007DBA"/>
                </a:solidFill>
              </a:rPr>
              <a:t>Information and Advice</a:t>
            </a:r>
          </a:p>
        </p:txBody>
      </p:sp>
      <p:sp>
        <p:nvSpPr>
          <p:cNvPr id="3" name="Content Placeholder 2"/>
          <p:cNvSpPr>
            <a:spLocks noGrp="1"/>
          </p:cNvSpPr>
          <p:nvPr>
            <p:ph idx="1"/>
          </p:nvPr>
        </p:nvSpPr>
        <p:spPr/>
        <p:txBody>
          <a:bodyPr>
            <a:normAutofit/>
          </a:bodyPr>
          <a:lstStyle/>
          <a:p>
            <a:pPr>
              <a:spcBef>
                <a:spcPts val="600"/>
              </a:spcBef>
              <a:spcAft>
                <a:spcPts val="600"/>
              </a:spcAft>
            </a:pPr>
            <a:endParaRPr lang="en-AU" dirty="0" smtClean="0"/>
          </a:p>
          <a:p>
            <a:pPr>
              <a:spcBef>
                <a:spcPts val="600"/>
              </a:spcBef>
              <a:spcAft>
                <a:spcPts val="600"/>
              </a:spcAft>
            </a:pPr>
            <a:r>
              <a:rPr lang="en-AU" dirty="0" smtClean="0"/>
              <a:t>‘Stats and facts’</a:t>
            </a:r>
          </a:p>
          <a:p>
            <a:pPr>
              <a:spcBef>
                <a:spcPts val="600"/>
              </a:spcBef>
              <a:spcAft>
                <a:spcPts val="600"/>
              </a:spcAft>
            </a:pPr>
            <a:r>
              <a:rPr lang="en-AU" dirty="0" smtClean="0"/>
              <a:t>Community service networking </a:t>
            </a:r>
            <a:r>
              <a:rPr lang="en-AU" dirty="0"/>
              <a:t>s</a:t>
            </a:r>
            <a:r>
              <a:rPr lang="en-AU" dirty="0" smtClean="0"/>
              <a:t>essions</a:t>
            </a:r>
          </a:p>
          <a:p>
            <a:pPr>
              <a:spcBef>
                <a:spcPts val="600"/>
              </a:spcBef>
              <a:spcAft>
                <a:spcPts val="600"/>
              </a:spcAft>
            </a:pPr>
            <a:r>
              <a:rPr lang="en-AU" dirty="0" smtClean="0"/>
              <a:t>Information sessions</a:t>
            </a:r>
          </a:p>
          <a:p>
            <a:pPr>
              <a:spcBef>
                <a:spcPts val="600"/>
              </a:spcBef>
              <a:spcAft>
                <a:spcPts val="600"/>
              </a:spcAft>
            </a:pPr>
            <a:r>
              <a:rPr lang="en-AU" dirty="0" smtClean="0"/>
              <a:t>Direct support</a:t>
            </a:r>
            <a:endParaRPr lang="en-AU" dirty="0"/>
          </a:p>
        </p:txBody>
      </p:sp>
      <p:sp>
        <p:nvSpPr>
          <p:cNvPr id="4" name="Footer Placeholder 3"/>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405307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p:cNvSpPr txBox="1">
            <a:spLocks/>
          </p:cNvSpPr>
          <p:nvPr/>
        </p:nvSpPr>
        <p:spPr>
          <a:xfrm>
            <a:off x="323528" y="548681"/>
            <a:ext cx="8363272"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9600">
              <a:buFont typeface="Arial" charset="0"/>
              <a:buNone/>
            </a:pPr>
            <a:endParaRPr lang="en-AU" dirty="0" smtClean="0"/>
          </a:p>
          <a:p>
            <a:pPr marL="609600" indent="-609600">
              <a:buFont typeface="Arial" charset="0"/>
              <a:buNone/>
            </a:pPr>
            <a:endParaRPr lang="en-AU" dirty="0" smtClean="0"/>
          </a:p>
        </p:txBody>
      </p:sp>
      <p:sp>
        <p:nvSpPr>
          <p:cNvPr id="2" name="TextBox 1"/>
          <p:cNvSpPr txBox="1"/>
          <p:nvPr/>
        </p:nvSpPr>
        <p:spPr>
          <a:xfrm>
            <a:off x="467544" y="712729"/>
            <a:ext cx="8352928" cy="1200329"/>
          </a:xfrm>
          <a:prstGeom prst="rect">
            <a:avLst/>
          </a:prstGeom>
          <a:noFill/>
        </p:spPr>
        <p:txBody>
          <a:bodyPr wrap="square" rtlCol="0">
            <a:spAutoFit/>
          </a:bodyPr>
          <a:lstStyle/>
          <a:p>
            <a:pPr algn="ctr"/>
            <a:r>
              <a:rPr lang="en-AU" sz="3600" dirty="0" smtClean="0">
                <a:solidFill>
                  <a:srgbClr val="007DBA"/>
                </a:solidFill>
                <a:latin typeface="+mj-lt"/>
              </a:rPr>
              <a:t>What can your Men’s Shed do to improve its link to local government? </a:t>
            </a:r>
            <a:endParaRPr lang="en-AU" sz="3600" dirty="0">
              <a:solidFill>
                <a:srgbClr val="007DBA"/>
              </a:solidFill>
              <a:latin typeface="+mj-lt"/>
            </a:endParaRPr>
          </a:p>
        </p:txBody>
      </p:sp>
      <p:sp>
        <p:nvSpPr>
          <p:cNvPr id="5" name="TextBox 4"/>
          <p:cNvSpPr txBox="1"/>
          <p:nvPr/>
        </p:nvSpPr>
        <p:spPr>
          <a:xfrm>
            <a:off x="467544" y="2060848"/>
            <a:ext cx="8352928" cy="4785926"/>
          </a:xfrm>
          <a:prstGeom prst="rect">
            <a:avLst/>
          </a:prstGeom>
          <a:noFill/>
        </p:spPr>
        <p:txBody>
          <a:bodyPr wrap="square" rtlCol="0">
            <a:spAutoFit/>
          </a:bodyPr>
          <a:lstStyle/>
          <a:p>
            <a:pPr marL="457200" lvl="0" indent="-457200" algn="just">
              <a:spcBef>
                <a:spcPts val="600"/>
              </a:spcBef>
              <a:spcAft>
                <a:spcPts val="600"/>
              </a:spcAft>
              <a:buFont typeface="Arial" panose="020B0604020202020204" pitchFamily="34" charset="0"/>
              <a:buChar char="•"/>
            </a:pPr>
            <a:r>
              <a:rPr lang="en-AU" sz="3200" dirty="0" smtClean="0">
                <a:latin typeface="+mj-lt"/>
              </a:rPr>
              <a:t>Become familiar with LGA </a:t>
            </a:r>
          </a:p>
          <a:p>
            <a:pPr marL="457200" lvl="0" indent="-457200" algn="just">
              <a:spcBef>
                <a:spcPts val="600"/>
              </a:spcBef>
              <a:spcAft>
                <a:spcPts val="600"/>
              </a:spcAft>
              <a:buFont typeface="Arial" panose="020B0604020202020204" pitchFamily="34" charset="0"/>
              <a:buChar char="•"/>
            </a:pPr>
            <a:r>
              <a:rPr lang="en-AU" sz="3200" dirty="0" smtClean="0">
                <a:latin typeface="+mj-lt"/>
              </a:rPr>
              <a:t>Sign up for LGA newsletter</a:t>
            </a:r>
          </a:p>
          <a:p>
            <a:pPr marL="457200" lvl="0" indent="-457200" algn="just">
              <a:spcBef>
                <a:spcPts val="600"/>
              </a:spcBef>
              <a:spcAft>
                <a:spcPts val="600"/>
              </a:spcAft>
              <a:buFont typeface="Arial" panose="020B0604020202020204" pitchFamily="34" charset="0"/>
              <a:buChar char="•"/>
            </a:pPr>
            <a:r>
              <a:rPr lang="en-AU" sz="3200" dirty="0" smtClean="0">
                <a:latin typeface="+mj-lt"/>
              </a:rPr>
              <a:t>Check your Men’s Shed is listed in your LGA Community Services Directory</a:t>
            </a:r>
          </a:p>
          <a:p>
            <a:pPr marL="457200" lvl="0" indent="-457200" algn="just">
              <a:spcBef>
                <a:spcPts val="600"/>
              </a:spcBef>
              <a:spcAft>
                <a:spcPts val="600"/>
              </a:spcAft>
              <a:buFont typeface="Arial" panose="020B0604020202020204" pitchFamily="34" charset="0"/>
              <a:buChar char="•"/>
            </a:pPr>
            <a:r>
              <a:rPr lang="en-AU" sz="3200" dirty="0" smtClean="0">
                <a:latin typeface="+mj-lt"/>
              </a:rPr>
              <a:t>Make an appointment to meet with the LGA Community </a:t>
            </a:r>
            <a:r>
              <a:rPr lang="en-AU" sz="3200" dirty="0">
                <a:latin typeface="+mj-lt"/>
              </a:rPr>
              <a:t>Development </a:t>
            </a:r>
            <a:r>
              <a:rPr lang="en-AU" sz="3200" dirty="0" smtClean="0">
                <a:latin typeface="+mj-lt"/>
              </a:rPr>
              <a:t>Team</a:t>
            </a:r>
          </a:p>
          <a:p>
            <a:pPr marL="457200" lvl="0" indent="-457200" algn="just">
              <a:spcBef>
                <a:spcPts val="600"/>
              </a:spcBef>
              <a:spcAft>
                <a:spcPts val="600"/>
              </a:spcAft>
              <a:buFont typeface="Arial" panose="020B0604020202020204" pitchFamily="34" charset="0"/>
              <a:buChar char="•"/>
            </a:pPr>
            <a:r>
              <a:rPr lang="en-AU" sz="3200" dirty="0" smtClean="0">
                <a:latin typeface="+mj-lt"/>
              </a:rPr>
              <a:t>Get to know </a:t>
            </a:r>
            <a:r>
              <a:rPr lang="en-AU" sz="3200" dirty="0" err="1" smtClean="0">
                <a:latin typeface="+mj-lt"/>
              </a:rPr>
              <a:t>councilors</a:t>
            </a:r>
            <a:endParaRPr lang="en-AU" sz="2000" dirty="0" smtClean="0"/>
          </a:p>
          <a:p>
            <a:pPr marL="342900" lvl="0" indent="-342900" algn="just">
              <a:lnSpc>
                <a:spcPct val="150000"/>
              </a:lnSpc>
              <a:buFont typeface="Arial" panose="020B0604020202020204" pitchFamily="34" charset="0"/>
              <a:buChar char="•"/>
            </a:pPr>
            <a:endParaRPr lang="en-AU" sz="2400" dirty="0">
              <a:solidFill>
                <a:srgbClr val="FF0000"/>
              </a:solidFill>
            </a:endParaRPr>
          </a:p>
        </p:txBody>
      </p:sp>
    </p:spTree>
    <p:extLst>
      <p:ext uri="{BB962C8B-B14F-4D97-AF65-F5344CB8AC3E}">
        <p14:creationId xmlns:p14="http://schemas.microsoft.com/office/powerpoint/2010/main" val="732630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36712"/>
            <a:ext cx="8784976" cy="836090"/>
          </a:xfrm>
        </p:spPr>
        <p:txBody>
          <a:bodyPr>
            <a:normAutofit fontScale="90000"/>
          </a:bodyPr>
          <a:lstStyle/>
          <a:p>
            <a:pPr lvl="0" algn="ctr" fontAlgn="base">
              <a:spcAft>
                <a:spcPct val="0"/>
              </a:spcAft>
              <a:defRPr/>
            </a:pPr>
            <a:r>
              <a:rPr lang="en-AU" altLang="en-US" sz="3100" dirty="0" smtClean="0">
                <a:solidFill>
                  <a:srgbClr val="007DBA"/>
                </a:solidFill>
                <a:cs typeface="Arial" pitchFamily="34" charset="0"/>
              </a:rPr>
              <a:t>Department of Local Government and Communities</a:t>
            </a:r>
            <a:br>
              <a:rPr lang="en-AU" altLang="en-US" sz="3100" dirty="0" smtClean="0">
                <a:solidFill>
                  <a:srgbClr val="007DBA"/>
                </a:solidFill>
                <a:cs typeface="Arial" pitchFamily="34" charset="0"/>
              </a:rPr>
            </a:br>
            <a:r>
              <a:rPr lang="en-AU" altLang="en-US" sz="3100" dirty="0" smtClean="0">
                <a:solidFill>
                  <a:srgbClr val="007DBA"/>
                </a:solidFill>
                <a:cs typeface="Arial" pitchFamily="34" charset="0"/>
              </a:rPr>
              <a:t> Funding </a:t>
            </a:r>
            <a:r>
              <a:rPr lang="en-AU" altLang="en-US" sz="3100" dirty="0">
                <a:solidFill>
                  <a:srgbClr val="007DBA"/>
                </a:solidFill>
                <a:cs typeface="Arial" pitchFamily="34" charset="0"/>
              </a:rPr>
              <a:t>Opportunities</a:t>
            </a:r>
            <a:endParaRPr lang="en-AU" sz="3100" dirty="0">
              <a:solidFill>
                <a:srgbClr val="007DBA"/>
              </a:solidFill>
              <a:cs typeface="Arial" pitchFamily="34" charset="0"/>
            </a:endParaRPr>
          </a:p>
        </p:txBody>
      </p:sp>
      <p:sp>
        <p:nvSpPr>
          <p:cNvPr id="3" name="Content Placeholder 2"/>
          <p:cNvSpPr>
            <a:spLocks noGrp="1"/>
          </p:cNvSpPr>
          <p:nvPr>
            <p:ph idx="1"/>
          </p:nvPr>
        </p:nvSpPr>
        <p:spPr>
          <a:xfrm>
            <a:off x="467544" y="1844824"/>
            <a:ext cx="8229600" cy="4525963"/>
          </a:xfrm>
        </p:spPr>
        <p:txBody>
          <a:bodyPr>
            <a:normAutofit fontScale="77500" lnSpcReduction="20000"/>
          </a:bodyPr>
          <a:lstStyle/>
          <a:p>
            <a:pPr marL="0" indent="0" algn="just">
              <a:buNone/>
            </a:pPr>
            <a:r>
              <a:rPr lang="en-AU" sz="3100" dirty="0"/>
              <a:t>The Department of Local Government and Communities provides </a:t>
            </a:r>
            <a:r>
              <a:rPr lang="en-AU" sz="3100" dirty="0" smtClean="0"/>
              <a:t>grant funding to support </a:t>
            </a:r>
            <a:r>
              <a:rPr lang="en-AU" sz="3100" dirty="0"/>
              <a:t>our </a:t>
            </a:r>
            <a:r>
              <a:rPr lang="en-AU" sz="3100" dirty="0" smtClean="0"/>
              <a:t>partnership </a:t>
            </a:r>
            <a:r>
              <a:rPr lang="en-AU" sz="3100" dirty="0"/>
              <a:t>with community </a:t>
            </a:r>
            <a:r>
              <a:rPr lang="en-AU" sz="3100" dirty="0" smtClean="0"/>
              <a:t>organisations and make a difference for local communities.</a:t>
            </a:r>
          </a:p>
          <a:p>
            <a:pPr marL="0" indent="0">
              <a:buNone/>
            </a:pPr>
            <a:endParaRPr lang="en-AU" sz="1500" dirty="0"/>
          </a:p>
          <a:p>
            <a:pPr marL="0" indent="0">
              <a:buNone/>
            </a:pPr>
            <a:r>
              <a:rPr lang="en-AU" sz="3100" dirty="0" smtClean="0"/>
              <a:t>Grant programs include:</a:t>
            </a:r>
          </a:p>
          <a:p>
            <a:pPr marL="0" indent="0">
              <a:buNone/>
            </a:pPr>
            <a:r>
              <a:rPr lang="en-AU" sz="3100" dirty="0" smtClean="0"/>
              <a:t> </a:t>
            </a:r>
          </a:p>
          <a:p>
            <a:pPr marL="0" indent="0" algn="ctr">
              <a:buNone/>
            </a:pPr>
            <a:r>
              <a:rPr lang="en-AU" sz="3100" dirty="0" smtClean="0"/>
              <a:t>Thank a Volunteer Day Grants</a:t>
            </a:r>
          </a:p>
          <a:p>
            <a:pPr marL="0" indent="0" algn="ctr">
              <a:buNone/>
            </a:pPr>
            <a:r>
              <a:rPr lang="en-AU" sz="3100" dirty="0" smtClean="0"/>
              <a:t>Community Gardens Grants</a:t>
            </a:r>
          </a:p>
          <a:p>
            <a:pPr marL="0" indent="0" algn="ctr">
              <a:buNone/>
            </a:pPr>
            <a:r>
              <a:rPr lang="en-AU" sz="3100" dirty="0" smtClean="0"/>
              <a:t>Seniors Week Community Grants</a:t>
            </a:r>
          </a:p>
          <a:p>
            <a:pPr marL="0" indent="0" algn="ctr">
              <a:buNone/>
            </a:pPr>
            <a:r>
              <a:rPr lang="en-AU" sz="3100" dirty="0" smtClean="0"/>
              <a:t>Beyond Gambling Grants</a:t>
            </a:r>
          </a:p>
          <a:p>
            <a:pPr marL="0" indent="0" algn="ctr">
              <a:buNone/>
            </a:pPr>
            <a:r>
              <a:rPr lang="en-AU" sz="3100" dirty="0" smtClean="0"/>
              <a:t>National Youth Week Grants</a:t>
            </a:r>
          </a:p>
          <a:p>
            <a:pPr marL="0" indent="0" algn="just">
              <a:buNone/>
            </a:pPr>
            <a:endParaRPr lang="en-AU" sz="1700" dirty="0" smtClean="0"/>
          </a:p>
          <a:p>
            <a:pPr marL="0" indent="0">
              <a:buNone/>
            </a:pPr>
            <a:r>
              <a:rPr lang="en-AU" sz="2400" dirty="0" smtClean="0"/>
              <a:t>More information: </a:t>
            </a:r>
            <a:r>
              <a:rPr lang="en-AU" sz="2400" dirty="0" smtClean="0">
                <a:hlinkClick r:id="rId3"/>
              </a:rPr>
              <a:t>www.communities.wa.gov.au/grants/</a:t>
            </a:r>
            <a:r>
              <a:rPr lang="en-AU" sz="2400" dirty="0" smtClean="0"/>
              <a:t> </a:t>
            </a:r>
          </a:p>
          <a:p>
            <a:pPr marL="0" indent="0">
              <a:buNone/>
            </a:pPr>
            <a:endParaRPr lang="en-AU" sz="2400" dirty="0" smtClean="0"/>
          </a:p>
          <a:p>
            <a:pPr marL="0" indent="0">
              <a:buNone/>
            </a:pPr>
            <a:endParaRPr lang="en-AU" sz="2400" dirty="0" smtClean="0"/>
          </a:p>
        </p:txBody>
      </p:sp>
      <p:sp>
        <p:nvSpPr>
          <p:cNvPr id="4" name="Footer Placeholder 3"/>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214771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cNvSpPr txBox="1">
            <a:spLocks/>
          </p:cNvSpPr>
          <p:nvPr/>
        </p:nvSpPr>
        <p:spPr>
          <a:xfrm>
            <a:off x="457200" y="178335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2800" dirty="0">
              <a:solidFill>
                <a:srgbClr val="3C3C3C"/>
              </a:solidFill>
            </a:endParaRPr>
          </a:p>
          <a:p>
            <a:endParaRPr lang="en-AU" sz="2800" dirty="0">
              <a:solidFill>
                <a:srgbClr val="3C3C3C"/>
              </a:solidFill>
            </a:endParaRPr>
          </a:p>
        </p:txBody>
      </p:sp>
      <p:sp>
        <p:nvSpPr>
          <p:cNvPr id="2" name="Title 1"/>
          <p:cNvSpPr>
            <a:spLocks noGrp="1"/>
          </p:cNvSpPr>
          <p:nvPr>
            <p:ph type="title"/>
          </p:nvPr>
        </p:nvSpPr>
        <p:spPr>
          <a:xfrm>
            <a:off x="466725" y="469325"/>
            <a:ext cx="8229600" cy="1143000"/>
          </a:xfrm>
        </p:spPr>
        <p:txBody>
          <a:bodyPr>
            <a:normAutofit/>
          </a:bodyPr>
          <a:lstStyle/>
          <a:p>
            <a:pPr algn="ctr"/>
            <a:r>
              <a:rPr lang="en-AU" sz="2800" dirty="0" smtClean="0">
                <a:solidFill>
                  <a:srgbClr val="007DBA"/>
                </a:solidFill>
                <a:cs typeface="Arial" pitchFamily="34" charset="0"/>
              </a:rPr>
              <a:t>Other Grant/Funding Sources</a:t>
            </a:r>
            <a:endParaRPr lang="en-AU" sz="2800" dirty="0">
              <a:solidFill>
                <a:srgbClr val="007DBA"/>
              </a:solidFill>
              <a:cs typeface="Arial" pitchFamily="34" charset="0"/>
            </a:endParaRPr>
          </a:p>
        </p:txBody>
      </p:sp>
      <p:sp>
        <p:nvSpPr>
          <p:cNvPr id="5" name="TextBox 4"/>
          <p:cNvSpPr txBox="1"/>
          <p:nvPr/>
        </p:nvSpPr>
        <p:spPr>
          <a:xfrm>
            <a:off x="457200" y="1412776"/>
            <a:ext cx="8229600" cy="5139869"/>
          </a:xfrm>
          <a:prstGeom prst="rect">
            <a:avLst/>
          </a:prstGeom>
          <a:noFill/>
        </p:spPr>
        <p:txBody>
          <a:bodyPr wrap="square" rtlCol="0">
            <a:spAutoFit/>
          </a:bodyPr>
          <a:lstStyle/>
          <a:p>
            <a:pPr algn="just"/>
            <a:r>
              <a:rPr lang="en-AU" sz="2000" dirty="0"/>
              <a:t>If you are looking for funding and you do not meet the eligibility criteria or guidelines for the Department's funding programs, you may be interested in having a look at the following links for alternative </a:t>
            </a:r>
            <a:r>
              <a:rPr lang="en-AU" sz="2000" dirty="0" smtClean="0"/>
              <a:t>options:</a:t>
            </a:r>
            <a:endParaRPr lang="en-AU" sz="2000" dirty="0"/>
          </a:p>
          <a:p>
            <a:endParaRPr lang="en-AU" sz="1200" dirty="0"/>
          </a:p>
          <a:p>
            <a:pPr algn="ctr"/>
            <a:r>
              <a:rPr lang="en-AU" sz="2000" dirty="0" smtClean="0"/>
              <a:t>Lotterywest</a:t>
            </a:r>
            <a:endParaRPr lang="en-AU" sz="2000" dirty="0"/>
          </a:p>
          <a:p>
            <a:pPr algn="ctr"/>
            <a:r>
              <a:rPr lang="en-AU" sz="2000" dirty="0" smtClean="0">
                <a:hlinkClick r:id="rId3"/>
              </a:rPr>
              <a:t>http</a:t>
            </a:r>
            <a:r>
              <a:rPr lang="en-AU" sz="2000" dirty="0">
                <a:hlinkClick r:id="rId3"/>
              </a:rPr>
              <a:t>://</a:t>
            </a:r>
            <a:r>
              <a:rPr lang="en-AU" sz="2000" dirty="0" smtClean="0">
                <a:hlinkClick r:id="rId3"/>
              </a:rPr>
              <a:t>www.lotterywest.wa.gov.au/grants</a:t>
            </a:r>
            <a:endParaRPr lang="en-AU" sz="2000" dirty="0" smtClean="0"/>
          </a:p>
          <a:p>
            <a:pPr algn="ctr"/>
            <a:endParaRPr lang="en-AU" sz="1200" dirty="0" smtClean="0"/>
          </a:p>
          <a:p>
            <a:pPr algn="ctr"/>
            <a:r>
              <a:rPr lang="en-AU" sz="2000" dirty="0" smtClean="0"/>
              <a:t>Department </a:t>
            </a:r>
            <a:r>
              <a:rPr lang="en-AU" sz="2000" dirty="0"/>
              <a:t>of Local Government Grants Directory</a:t>
            </a:r>
          </a:p>
          <a:p>
            <a:pPr algn="ctr"/>
            <a:r>
              <a:rPr lang="en-AU" sz="2000" dirty="0" smtClean="0">
                <a:hlinkClick r:id="rId4"/>
              </a:rPr>
              <a:t>www.grantsdirectory.dlg.wa.gov.au</a:t>
            </a:r>
            <a:endParaRPr lang="en-AU" sz="2000" dirty="0" smtClean="0"/>
          </a:p>
          <a:p>
            <a:pPr algn="ctr"/>
            <a:endParaRPr lang="en-AU" sz="1200" dirty="0" smtClean="0"/>
          </a:p>
          <a:p>
            <a:pPr algn="ctr"/>
            <a:r>
              <a:rPr lang="en-AU" sz="2000" dirty="0" smtClean="0"/>
              <a:t>Our </a:t>
            </a:r>
            <a:r>
              <a:rPr lang="en-AU" sz="2000" dirty="0"/>
              <a:t>Community</a:t>
            </a:r>
          </a:p>
          <a:p>
            <a:pPr algn="ctr"/>
            <a:r>
              <a:rPr lang="en-AU" sz="2000" dirty="0">
                <a:hlinkClick r:id="rId5"/>
              </a:rPr>
              <a:t>http://</a:t>
            </a:r>
            <a:r>
              <a:rPr lang="en-AU" sz="2000" dirty="0" smtClean="0">
                <a:hlinkClick r:id="rId5"/>
              </a:rPr>
              <a:t>www.ourcommunity.com.au</a:t>
            </a:r>
            <a:endParaRPr lang="en-AU" sz="2000" dirty="0" smtClean="0"/>
          </a:p>
          <a:p>
            <a:pPr algn="ctr"/>
            <a:endParaRPr lang="en-AU" sz="1200" dirty="0" smtClean="0"/>
          </a:p>
          <a:p>
            <a:pPr algn="ctr"/>
            <a:r>
              <a:rPr lang="en-AU" sz="2000" dirty="0" smtClean="0"/>
              <a:t>GrantSearch</a:t>
            </a:r>
            <a:endParaRPr lang="en-AU" sz="2000" dirty="0"/>
          </a:p>
          <a:p>
            <a:pPr algn="ctr"/>
            <a:r>
              <a:rPr lang="en-AU" sz="2000" dirty="0" smtClean="0">
                <a:hlinkClick r:id="rId6"/>
              </a:rPr>
              <a:t>www.grantsearch.com.au</a:t>
            </a:r>
            <a:endParaRPr lang="en-AU" sz="2000" dirty="0" smtClean="0"/>
          </a:p>
          <a:p>
            <a:pPr algn="ctr"/>
            <a:endParaRPr lang="en-AU" sz="1200" dirty="0"/>
          </a:p>
          <a:p>
            <a:pPr algn="ctr"/>
            <a:r>
              <a:rPr lang="en-AU" sz="2000" dirty="0"/>
              <a:t>GrantsLINK</a:t>
            </a:r>
          </a:p>
          <a:p>
            <a:pPr algn="ctr"/>
            <a:r>
              <a:rPr lang="en-AU" sz="2000" dirty="0" smtClean="0">
                <a:hlinkClick r:id="rId7"/>
              </a:rPr>
              <a:t>www.grantslink.gov.au</a:t>
            </a:r>
            <a:endParaRPr lang="en-AU" sz="2000" dirty="0"/>
          </a:p>
        </p:txBody>
      </p:sp>
      <p:sp>
        <p:nvSpPr>
          <p:cNvPr id="3" name="Footer Placeholder 2"/>
          <p:cNvSpPr>
            <a:spLocks noGrp="1"/>
          </p:cNvSpPr>
          <p:nvPr>
            <p:ph type="ftr" sz="quarter" idx="11"/>
          </p:nvPr>
        </p:nvSpPr>
        <p:spPr/>
        <p:txBody>
          <a:bodyPr/>
          <a:lstStyle/>
          <a:p>
            <a:r>
              <a:rPr lang="en-AU" smtClean="0"/>
              <a:t>E1432965</a:t>
            </a:r>
            <a:endParaRPr lang="en-AU"/>
          </a:p>
        </p:txBody>
      </p:sp>
    </p:spTree>
    <p:extLst>
      <p:ext uri="{BB962C8B-B14F-4D97-AF65-F5344CB8AC3E}">
        <p14:creationId xmlns:p14="http://schemas.microsoft.com/office/powerpoint/2010/main" val="1822637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LGC PowerPoint Template -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LGC">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DLGC PowerPoint Template - 2013</Template>
  <TotalTime>1150</TotalTime>
  <Words>908</Words>
  <Application>Microsoft Office PowerPoint</Application>
  <PresentationFormat>On-screen Show (4:3)</PresentationFormat>
  <Paragraphs>158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DLGC PowerPoint Template - 2013</vt:lpstr>
      <vt:lpstr>How Can Men’s Sheds Obtain Assistance from Local Government? </vt:lpstr>
      <vt:lpstr>Department of Local Government and Communities</vt:lpstr>
      <vt:lpstr>Types of Sector Support</vt:lpstr>
      <vt:lpstr>Financial and In-kind Support</vt:lpstr>
      <vt:lpstr>Community Planning and Development</vt:lpstr>
      <vt:lpstr>Information and Advice</vt:lpstr>
      <vt:lpstr>PowerPoint Presentation</vt:lpstr>
      <vt:lpstr>Department of Local Government and Communities  Funding Opportunities</vt:lpstr>
      <vt:lpstr>Other Grant/Funding Sources</vt:lpstr>
    </vt:vector>
  </TitlesOfParts>
  <Company>Dept of Local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Nadene Richardson</dc:creator>
  <cp:lastModifiedBy>Helen McGinty</cp:lastModifiedBy>
  <cp:revision>96</cp:revision>
  <cp:lastPrinted>2014-10-08T05:55:56Z</cp:lastPrinted>
  <dcterms:created xsi:type="dcterms:W3CDTF">2013-07-18T09:07:31Z</dcterms:created>
  <dcterms:modified xsi:type="dcterms:W3CDTF">2014-10-08T05:58:47Z</dcterms:modified>
</cp:coreProperties>
</file>